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83076E0-28DE-4FF6-A623-3442C85190DC}" type="datetimeFigureOut">
              <a:rPr lang="sr-Latn-CS" smtClean="0"/>
              <a:pPr/>
              <a:t>6.2.2021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E5BC4B-8378-4456-B091-E25B0EC18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714752"/>
            <a:ext cx="7615262" cy="571504"/>
          </a:xfrm>
        </p:spPr>
        <p:txBody>
          <a:bodyPr>
            <a:normAutofit/>
          </a:bodyPr>
          <a:lstStyle/>
          <a:p>
            <a:pPr algn="l"/>
            <a:r>
              <a:rPr lang="hr-HR" sz="1800" i="1" dirty="0" smtClean="0"/>
              <a:t>Lana Kršić, 8.b</a:t>
            </a:r>
            <a:endParaRPr lang="hr-HR" sz="1800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500306"/>
            <a:ext cx="7772400" cy="1285884"/>
          </a:xfrm>
        </p:spPr>
        <p:txBody>
          <a:bodyPr/>
          <a:lstStyle/>
          <a:p>
            <a:pPr algn="ctr"/>
            <a:r>
              <a:rPr lang="hr-HR" sz="5400" i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Nasilje na internetu</a:t>
            </a:r>
            <a:endParaRPr lang="hr-HR" sz="5400" i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183880" cy="1051560"/>
          </a:xfrm>
        </p:spPr>
        <p:txBody>
          <a:bodyPr>
            <a:normAutofit/>
          </a:bodyPr>
          <a:lstStyle/>
          <a:p>
            <a:r>
              <a:rPr lang="hr-HR" sz="4400" b="1" dirty="0" smtClean="0"/>
              <a:t>Što je e-nasilje?</a:t>
            </a:r>
            <a:endParaRPr lang="hr-HR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/>
          </a:bodyPr>
          <a:lstStyle/>
          <a:p>
            <a:r>
              <a:rPr lang="hr-HR" sz="2400" i="1" dirty="0" smtClean="0">
                <a:latin typeface="Bodoni MT" pitchFamily="18" charset="0"/>
              </a:rPr>
              <a:t>E-nasilje je opći pojam za svaku komunikacijsku aktivnost elektroničkom/cyber tehnologijom </a:t>
            </a:r>
          </a:p>
          <a:p>
            <a:r>
              <a:rPr lang="hr-HR" sz="2400" i="1" dirty="0" smtClean="0">
                <a:latin typeface="Bodoni MT" pitchFamily="18" charset="0"/>
              </a:rPr>
              <a:t> Uključuje </a:t>
            </a:r>
            <a:r>
              <a:rPr lang="hr-HR" sz="2400" b="1" i="1" dirty="0" smtClean="0">
                <a:latin typeface="Bodoni MT" pitchFamily="18" charset="0"/>
              </a:rPr>
              <a:t>verbalno ili psihičko uznemiravanje</a:t>
            </a:r>
            <a:r>
              <a:rPr lang="hr-HR" sz="2400" i="1" dirty="0" smtClean="0">
                <a:latin typeface="Bodoni MT" pitchFamily="18" charset="0"/>
              </a:rPr>
              <a:t> od strane pojedinaca ili skupine prema žrtvi koje se ponavlja</a:t>
            </a:r>
          </a:p>
          <a:p>
            <a:r>
              <a:rPr lang="hr-HR" sz="2400" i="1" dirty="0" smtClean="0">
                <a:latin typeface="Bodoni MT" pitchFamily="18" charset="0"/>
              </a:rPr>
              <a:t>Događa se  poput izrugivanja, uvreda, prijetnji, glasina, ogovaranja, neugodnih komentara ili kleveta</a:t>
            </a:r>
            <a:endParaRPr lang="hr-HR" sz="2400" i="1" dirty="0">
              <a:latin typeface="Bodoni MT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914400"/>
          </a:xfrm>
        </p:spPr>
        <p:txBody>
          <a:bodyPr/>
          <a:lstStyle/>
          <a:p>
            <a:r>
              <a:rPr lang="hr-HR" b="1" dirty="0" smtClean="0"/>
              <a:t>Obilježja e-nasilja: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183880" cy="4187952"/>
          </a:xfrm>
        </p:spPr>
        <p:txBody>
          <a:bodyPr>
            <a:normAutofit/>
          </a:bodyPr>
          <a:lstStyle/>
          <a:p>
            <a:pPr fontAlgn="base"/>
            <a:r>
              <a:rPr lang="hr-HR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doni MT" pitchFamily="18" charset="0"/>
              </a:rPr>
              <a:t> </a:t>
            </a:r>
            <a:r>
              <a:rPr lang="vi-VN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postoji </a:t>
            </a:r>
            <a:r>
              <a:rPr lang="vi-VN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neravnoteža moći između počinitelja i </a:t>
            </a:r>
            <a:r>
              <a:rPr lang="vi-VN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žrtve</a:t>
            </a:r>
            <a:endParaRPr lang="vi-VN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base"/>
            <a:r>
              <a:rPr lang="vi-VN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postoji </a:t>
            </a:r>
            <a:r>
              <a:rPr lang="vi-VN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element ponavljanja ili kontinuirane prijetnje daljnjom </a:t>
            </a:r>
            <a:r>
              <a:rPr lang="vi-VN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agresijom</a:t>
            </a:r>
            <a:endParaRPr lang="vi-VN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base"/>
            <a:r>
              <a:rPr lang="vi-VN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konačno, najočitije obilježje elektroničkog nasilja jest da </a:t>
            </a:r>
            <a:r>
              <a:rPr lang="vi-VN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uključuje uporabu informacijske i komunikacijske tehnologije</a:t>
            </a:r>
            <a:r>
              <a:rPr lang="vi-VN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(mobiteli, računala, tableti i sl.) i, naravno, interneta</a:t>
            </a:r>
          </a:p>
          <a:p>
            <a:endParaRPr lang="hr-HR" sz="2000" i="1" dirty="0">
              <a:latin typeface="Bodoni MT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spriječiti e-nasilje: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503920" cy="4572000"/>
          </a:xfrm>
        </p:spPr>
        <p:txBody>
          <a:bodyPr>
            <a:normAutofit/>
          </a:bodyPr>
          <a:lstStyle/>
          <a:p>
            <a:r>
              <a:rPr lang="hr-HR" sz="2400" i="1" dirty="0" smtClean="0">
                <a:latin typeface="Bodoni MT" pitchFamily="18" charset="0"/>
              </a:rPr>
              <a:t>Reći roditeljima, profesorima, policiji</a:t>
            </a:r>
          </a:p>
          <a:p>
            <a:r>
              <a:rPr lang="hr-HR" sz="2400" i="1" dirty="0" smtClean="0">
                <a:latin typeface="Bodoni MT" pitchFamily="18" charset="0"/>
              </a:rPr>
              <a:t>Nemojte učiniti ili reći nešto putem interneta/mobitela što ne biste učinili ili rekli u izravnoj komunikaciji.</a:t>
            </a:r>
          </a:p>
          <a:p>
            <a:r>
              <a:rPr lang="hr-HR" sz="2400" i="1" dirty="0" smtClean="0">
                <a:latin typeface="Bodoni MT" pitchFamily="18" charset="0"/>
              </a:rPr>
              <a:t>Nemojte otkrivati osobne podatke koje inače ne biste otkrili nepoznatoj </a:t>
            </a:r>
            <a:r>
              <a:rPr lang="hr-HR" sz="2400" i="1" dirty="0" smtClean="0">
                <a:latin typeface="Bodoni MT" pitchFamily="18" charset="0"/>
              </a:rPr>
              <a:t>osobi</a:t>
            </a:r>
            <a:endParaRPr lang="hr-HR" sz="2400" i="1" dirty="0" smtClean="0">
              <a:latin typeface="Bodoni MT" pitchFamily="18" charset="0"/>
            </a:endParaRPr>
          </a:p>
          <a:p>
            <a:r>
              <a:rPr lang="hr-HR" sz="2400" i="1" dirty="0" smtClean="0">
                <a:latin typeface="Bodoni MT" pitchFamily="18" charset="0"/>
              </a:rPr>
              <a:t>Upozorenje </a:t>
            </a:r>
            <a:r>
              <a:rPr lang="hr-HR" sz="2400" i="1" dirty="0" smtClean="0">
                <a:latin typeface="Bodoni MT" pitchFamily="18" charset="0"/>
              </a:rPr>
              <a:t>nikad </a:t>
            </a:r>
            <a:r>
              <a:rPr lang="hr-HR" sz="2400" i="1" dirty="0" smtClean="0">
                <a:latin typeface="Bodoni MT" pitchFamily="18" charset="0"/>
              </a:rPr>
              <a:t>ne dogovarajte na </a:t>
            </a:r>
            <a:r>
              <a:rPr lang="hr-HR" sz="2400" i="1" dirty="0" smtClean="0">
                <a:latin typeface="Bodoni MT" pitchFamily="18" charset="0"/>
              </a:rPr>
              <a:t>sastanak uživo sa osobom koju </a:t>
            </a:r>
            <a:r>
              <a:rPr lang="hr-HR" sz="2400" i="1" dirty="0" smtClean="0">
                <a:latin typeface="Bodoni MT" pitchFamily="18" charset="0"/>
              </a:rPr>
              <a:t>ste </a:t>
            </a:r>
            <a:r>
              <a:rPr lang="hr-HR" sz="2400" i="1" dirty="0" smtClean="0">
                <a:latin typeface="Bodoni MT" pitchFamily="18" charset="0"/>
              </a:rPr>
              <a:t>upoznali preko interneta</a:t>
            </a:r>
          </a:p>
          <a:p>
            <a:endParaRPr lang="hr-HR" sz="2400" i="1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roditelj može pomoći?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503920" cy="4902348"/>
          </a:xfrm>
        </p:spPr>
        <p:txBody>
          <a:bodyPr>
            <a:noAutofit/>
          </a:bodyPr>
          <a:lstStyle/>
          <a:p>
            <a:r>
              <a:rPr lang="hr-HR" sz="2400" i="1" dirty="0" smtClean="0">
                <a:latin typeface="Bodoni MT" pitchFamily="18" charset="0"/>
              </a:rPr>
              <a:t>Odredite pravila o svom pristupu na djetetov mobitel, povijesti dopisivanja, društvenim mrežama i ostalim internetskim </a:t>
            </a:r>
            <a:r>
              <a:rPr lang="hr-HR" sz="2400" i="1" dirty="0" smtClean="0">
                <a:latin typeface="Bodoni MT" pitchFamily="18" charset="0"/>
              </a:rPr>
              <a:t>sadržajima</a:t>
            </a:r>
            <a:endParaRPr lang="hr-HR" sz="2400" i="1" dirty="0" smtClean="0">
              <a:latin typeface="Bodoni MT" pitchFamily="18" charset="0"/>
            </a:endParaRPr>
          </a:p>
          <a:p>
            <a:r>
              <a:rPr lang="hr-HR" sz="2400" i="1" dirty="0" smtClean="0">
                <a:latin typeface="Bodoni MT" pitchFamily="18" charset="0"/>
              </a:rPr>
              <a:t>Držite računalo na pristupačnom mjestu, primjerice u dnevnom boravku, gdje možete nadzirati djetetovu aktivnost na </a:t>
            </a:r>
            <a:r>
              <a:rPr lang="hr-HR" sz="2400" i="1" dirty="0" smtClean="0">
                <a:latin typeface="Bodoni MT" pitchFamily="18" charset="0"/>
              </a:rPr>
              <a:t>internetu</a:t>
            </a:r>
            <a:endParaRPr lang="hr-HR" sz="2400" i="1" dirty="0" smtClean="0">
              <a:latin typeface="Bodoni MT" pitchFamily="18" charset="0"/>
            </a:endParaRPr>
          </a:p>
          <a:p>
            <a:r>
              <a:rPr lang="hr-HR" sz="2400" i="1" dirty="0" smtClean="0">
                <a:latin typeface="Bodoni MT" pitchFamily="18" charset="0"/>
              </a:rPr>
              <a:t>Odlučite hoćete li mu vremenski ograničiti pristup tehnološkim </a:t>
            </a:r>
            <a:r>
              <a:rPr lang="hr-HR" sz="2400" i="1" dirty="0" smtClean="0">
                <a:latin typeface="Bodoni MT" pitchFamily="18" charset="0"/>
              </a:rPr>
              <a:t>sredstvima</a:t>
            </a:r>
            <a:endParaRPr lang="hr-HR" sz="2400" i="1" dirty="0" smtClean="0">
              <a:latin typeface="Bodoni MT" pitchFamily="18" charset="0"/>
            </a:endParaRPr>
          </a:p>
          <a:p>
            <a:pPr lvl="1"/>
            <a:r>
              <a:rPr lang="hr-HR" sz="2400" i="1" dirty="0" smtClean="0">
                <a:solidFill>
                  <a:schemeClr val="tx1"/>
                </a:solidFill>
                <a:latin typeface="Bodoni MT" pitchFamily="18" charset="0"/>
              </a:rPr>
              <a:t>Možete zajedno s djecom dogovoriti pravila korištenja </a:t>
            </a:r>
            <a:r>
              <a:rPr lang="hr-HR" sz="2400" i="1" dirty="0" smtClean="0">
                <a:solidFill>
                  <a:schemeClr val="tx1"/>
                </a:solidFill>
                <a:latin typeface="Bodoni MT" pitchFamily="18" charset="0"/>
              </a:rPr>
              <a:t>interneta</a:t>
            </a:r>
            <a:endParaRPr lang="hr-HR" sz="2400" i="1" dirty="0" smtClean="0">
              <a:solidFill>
                <a:schemeClr val="tx1"/>
              </a:solidFill>
              <a:latin typeface="Bodoni MT" pitchFamily="18" charset="0"/>
            </a:endParaRPr>
          </a:p>
          <a:p>
            <a:pPr lvl="1"/>
            <a:r>
              <a:rPr lang="hr-HR" sz="2400" i="1" dirty="0" smtClean="0">
                <a:solidFill>
                  <a:schemeClr val="tx1"/>
                </a:solidFill>
                <a:latin typeface="Bodoni MT" pitchFamily="18" charset="0"/>
              </a:rPr>
              <a:t>Posjećujte i sami društvene mreže da vidite na što djeca mogu </a:t>
            </a:r>
            <a:r>
              <a:rPr lang="hr-HR" sz="2400" i="1" dirty="0" smtClean="0">
                <a:solidFill>
                  <a:schemeClr val="tx1"/>
                </a:solidFill>
                <a:latin typeface="Bodoni MT" pitchFamily="18" charset="0"/>
              </a:rPr>
              <a:t>naići</a:t>
            </a:r>
            <a:endParaRPr lang="hr-HR" sz="2400" i="1" dirty="0" smtClean="0">
              <a:solidFill>
                <a:schemeClr val="tx1"/>
              </a:solidFill>
              <a:latin typeface="Bodoni MT" pitchFamily="18" charset="0"/>
            </a:endParaRPr>
          </a:p>
          <a:p>
            <a:pPr lvl="1"/>
            <a:r>
              <a:rPr lang="hr-HR" sz="2400" i="1" dirty="0" smtClean="0">
                <a:solidFill>
                  <a:schemeClr val="tx1"/>
                </a:solidFill>
                <a:latin typeface="Bodoni MT" pitchFamily="18" charset="0"/>
              </a:rPr>
              <a:t>Potičite korištenje elektroničkih medija kao sredstva za učenje i druženje, a ne samo za druženje i igranje </a:t>
            </a:r>
            <a:r>
              <a:rPr lang="hr-HR" sz="2400" i="1" dirty="0" smtClean="0">
                <a:solidFill>
                  <a:schemeClr val="tx1"/>
                </a:solidFill>
                <a:latin typeface="Bodoni MT" pitchFamily="18" charset="0"/>
              </a:rPr>
              <a:t>igrica</a:t>
            </a:r>
            <a:endParaRPr lang="hr-HR" sz="2400" i="1" dirty="0" smtClean="0">
              <a:solidFill>
                <a:schemeClr val="tx1"/>
              </a:solidFill>
              <a:latin typeface="Bodoni MT" pitchFamily="18" charset="0"/>
            </a:endParaRPr>
          </a:p>
          <a:p>
            <a:endParaRPr lang="hr-HR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140</TotalTime>
  <Words>167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Nasilje na internetu</vt:lpstr>
      <vt:lpstr>Što je e-nasilje?</vt:lpstr>
      <vt:lpstr>Obilježja e-nasilja:</vt:lpstr>
      <vt:lpstr>Kako spriječiti e-nasilje:</vt:lpstr>
      <vt:lpstr>Kako roditelj može pomoći?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xxxx</dc:creator>
  <cp:lastModifiedBy>xxxx</cp:lastModifiedBy>
  <cp:revision>15</cp:revision>
  <dcterms:created xsi:type="dcterms:W3CDTF">2021-02-03T09:49:42Z</dcterms:created>
  <dcterms:modified xsi:type="dcterms:W3CDTF">2021-02-06T13:31:47Z</dcterms:modified>
</cp:coreProperties>
</file>